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8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EDEA2-C7BE-4068-B9A0-2DCD168633A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8CBB0-2CC8-46BD-B0D9-217447B4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3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45CA2-A917-4794-99A0-0B8098000A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B6624F-CBD6-292B-581A-145399EEA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28AC5E9-3016-7F4C-03CD-C3EA86DD3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C75384-C82A-335B-5B50-C4AD3184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244395-C3C1-2CF8-0166-BCA4B151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9CF9A9-4789-7FC8-F4E4-17357990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2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6C093F-8DB8-3C6B-5C1D-252B996B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D40A46-3755-47DB-F74B-1C67A4B76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FC9B53-82AE-A2CA-63F2-E7E5305C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D0438B-1B18-361E-307E-56DEF9C3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7B1FD3-B07D-0DB3-FC76-13338D69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3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7FB2D4F-8EC9-2C30-5916-D0DC60F95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483F03B-A18E-AF3A-200A-148FF8F9C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A114F3-DA79-66FC-7612-8109E944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28DD51-8AF5-B700-44BE-9282EAAB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94EB11-D839-1270-D05D-B2AE4C2D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9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332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围栏, 天空, 建筑物, 户外&#10;&#10;已生成高可信度的说明">
            <a:extLst>
              <a:ext uri="{FF2B5EF4-FFF2-40B4-BE49-F238E27FC236}">
                <a16:creationId xmlns:a16="http://schemas.microsoft.com/office/drawing/2014/main" id="{BE72334B-ECAB-4C57-B1B8-A0A16CF0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13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88900"/>
            <a:ext cx="5842000" cy="6946900"/>
          </a:xfrm>
          <a:prstGeom prst="rect">
            <a:avLst/>
          </a:prstGeom>
          <a:blipFill dpi="0" rotWithShape="1">
            <a:blip r:embed="rId2"/>
            <a:srcRect/>
            <a:stretch>
              <a:fillRect l="-53543" r="-535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2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2876719"/>
            <a:ext cx="6108700" cy="10114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97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CONTENT</a:t>
            </a:r>
          </a:p>
        </p:txBody>
      </p:sp>
      <p:cxnSp>
        <p:nvCxnSpPr>
          <p:cNvPr id="10" name="直接连接符 9"/>
          <p:cNvCxnSpPr/>
          <p:nvPr userDrawn="1"/>
        </p:nvCxnSpPr>
        <p:spPr>
          <a:xfrm flipH="1">
            <a:off x="1124494" y="1169603"/>
            <a:ext cx="223914" cy="4378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413370" y="1065363"/>
            <a:ext cx="656657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1472649" y="1065363"/>
            <a:ext cx="4245108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Your Title Here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1124494" y="2473469"/>
            <a:ext cx="223914" cy="4378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370" y="2369230"/>
            <a:ext cx="656657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2649" y="2369230"/>
            <a:ext cx="4245108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Your Title Here</a:t>
            </a:r>
          </a:p>
        </p:txBody>
      </p:sp>
      <p:cxnSp>
        <p:nvCxnSpPr>
          <p:cNvPr id="29" name="直接连接符 28"/>
          <p:cNvCxnSpPr/>
          <p:nvPr userDrawn="1"/>
        </p:nvCxnSpPr>
        <p:spPr>
          <a:xfrm flipH="1">
            <a:off x="1124494" y="3881575"/>
            <a:ext cx="223914" cy="4378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413370" y="3777335"/>
            <a:ext cx="656657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</a:p>
        </p:txBody>
      </p:sp>
      <p:sp>
        <p:nvSpPr>
          <p:cNvPr id="31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1472649" y="3777335"/>
            <a:ext cx="4245108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Your Title Here</a:t>
            </a:r>
          </a:p>
        </p:txBody>
      </p:sp>
      <p:cxnSp>
        <p:nvCxnSpPr>
          <p:cNvPr id="32" name="直接连接符 31"/>
          <p:cNvCxnSpPr/>
          <p:nvPr userDrawn="1"/>
        </p:nvCxnSpPr>
        <p:spPr>
          <a:xfrm flipH="1">
            <a:off x="1124494" y="5292312"/>
            <a:ext cx="223914" cy="4378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413370" y="5188072"/>
            <a:ext cx="656657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</a:p>
        </p:txBody>
      </p:sp>
      <p:sp>
        <p:nvSpPr>
          <p:cNvPr id="34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1472649" y="5188072"/>
            <a:ext cx="4245108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82941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 userDrawn="1"/>
        </p:nvSpPr>
        <p:spPr>
          <a:xfrm>
            <a:off x="6248400" y="0"/>
            <a:ext cx="7988300" cy="6858000"/>
          </a:xfrm>
          <a:prstGeom prst="parallelogram">
            <a:avLst>
              <a:gd name="adj" fmla="val 53895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19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710140" y="628521"/>
            <a:ext cx="5538260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38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altLang="zh-CN" dirty="0"/>
              <a:t>Please add </a:t>
            </a:r>
          </a:p>
          <a:p>
            <a:pPr lvl="0"/>
            <a:r>
              <a:rPr lang="en-US" altLang="zh-CN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8367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870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8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3686B1-56CE-0FF1-71D2-C1E32E77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30DBD5-BE06-FF43-E6A6-5997B0E7A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9D7A23-9FFD-86D2-5D2C-C985E880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8A5850-F641-FEA5-925A-0F15AC50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8B71BA-E434-DC9F-787F-6E7519F9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107F2-203C-52BA-CC2F-9B9017E0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63148A-5DD8-15C2-3D55-734D8DF54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E19248-2DA7-0221-F28F-892EF10B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B47975-60E1-251B-8543-645FDA52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EECEB5-39A3-088D-9200-10E6DBD7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1E26E-1C42-4EF6-95ED-49A0A57E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CBA45B-AB9B-46B0-B4BD-5FEE5F439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78AAD4A-532E-9DDA-7768-6021ADC2A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4045DC-73A6-9D59-0301-38BADDED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3756D83-F81D-CD2B-1059-47488EE7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6F87B5C-3991-8FAB-6BA4-97ED9F2D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4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89F2D7-D5C6-D5C1-82C5-231203FD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95C718-8482-2858-5E5A-7EEFE086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979276-0797-806F-C806-3E4360E95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15B1687-E9DB-E8DA-781C-41E85B615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5A5FC03-1C8D-DC42-0314-2EA092C10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244FA5-5301-80FC-0818-E3004231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821FD3A-1E7B-92EA-839F-3491C909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D1676FB-F418-FA9C-45D5-FC0B7289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6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759F81-6F0A-B124-B9CB-1BE3139E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82A70A5-28A5-BB39-B403-9EC1998A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1A5D19-25E6-DE33-BC1A-0A2C2BAF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81B4AC-849E-1D1E-0DAD-C5E5E067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6486DE7-5616-B6A4-B1EE-15D278DA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88AF157-18E9-5A71-09BA-C447B38C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57E703-A93D-D4D5-90BC-9CB34FA1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3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4A8508-2D0B-B0AB-FB1E-428D3C53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070E64-DFBA-C954-5BA0-7A80DFF7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CE5A07-D3F4-E820-39BF-1265DDA3F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016F282-E7F9-2EE0-EB7E-DD69DB69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A08C32-B64C-77BA-57D6-634AF08F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D6DE8C7-F03F-4B18-EE09-730F7A91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ADBBC3-90D4-B7DC-EF02-53697514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55C4C4B-4C40-40C5-9AF4-95BC61754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1FF49A-570B-85EA-C59B-AE4F4329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78C866-9EC6-645D-C370-39646B4A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3E8669-24EE-41C5-20F4-1D851931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1BFBB6-9B0E-2B06-8899-3A530965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9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EACC049-4B71-EC62-0481-4FCDF436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CCBA80-378A-DB13-DBB3-EC602FE7A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01F10E-645B-2627-A490-958E1AF83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252EB1-634A-468D-9D22-462083FD5C7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1E004C-0751-96AC-9FFD-39979A242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FCDA1B-9983-B23D-22C9-79745E965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A9055F-0442-4FD7-B766-AC14805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6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53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0295" rtl="0" eaLnBrk="1" latinLnBrk="0" hangingPunct="1">
        <a:lnSpc>
          <a:spcPct val="90000"/>
        </a:lnSpc>
        <a:spcBef>
          <a:spcPct val="0"/>
        </a:spcBef>
        <a:buNone/>
        <a:defRPr sz="43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574" indent="-227574" algn="l" defTabSz="910295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8" kern="1200">
          <a:solidFill>
            <a:schemeClr val="tx1"/>
          </a:solidFill>
          <a:latin typeface="+mn-lt"/>
          <a:ea typeface="+mn-ea"/>
          <a:cs typeface="+mn-cs"/>
        </a:defRPr>
      </a:lvl1pPr>
      <a:lvl2pPr marL="682722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9" kern="1200">
          <a:solidFill>
            <a:schemeClr val="tx1"/>
          </a:solidFill>
          <a:latin typeface="+mn-lt"/>
          <a:ea typeface="+mn-ea"/>
          <a:cs typeface="+mn-cs"/>
        </a:defRPr>
      </a:lvl2pPr>
      <a:lvl3pPr marL="1137869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3pPr>
      <a:lvl4pPr marL="1593017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2048165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503312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958460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413607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868756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148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295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5443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0591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5738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0886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6034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1181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slideLayout" Target="../slideLayouts/slideLayout15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image" Target="../media/image4.jp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notesSlide" Target="../notesSlides/notesSlide1.xml"/><Relationship Id="rId8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2CCF0E-56E9-FE1F-CFBF-18925B089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6060E75-85D0-8909-1098-73F1841A1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圖片 4" descr="一張含有 建築, 戶外, 天空, 圓屋頂 的圖片&#10;&#10;自動產生的描述">
            <a:extLst>
              <a:ext uri="{FF2B5EF4-FFF2-40B4-BE49-F238E27FC236}">
                <a16:creationId xmlns:a16="http://schemas.microsoft.com/office/drawing/2014/main" id="{BF06D6FD-4A07-4E1D-F86F-AE745A360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53C0BF8-8D37-85AC-B22C-A0E8766569D9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_文本框 5">
            <a:extLst>
              <a:ext uri="{FF2B5EF4-FFF2-40B4-BE49-F238E27FC236}">
                <a16:creationId xmlns:a16="http://schemas.microsoft.com/office/drawing/2014/main" id="{04ED0F96-6F8C-EF74-AC79-0799247D9A8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07118" y="5952892"/>
            <a:ext cx="4260882" cy="580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TW" altLang="en-US" sz="3173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</a:t>
            </a:r>
            <a:r>
              <a:rPr lang="en-US" altLang="zh-TW" sz="3173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173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173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173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173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173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CN" altLang="en-US" sz="3173" b="1" dirty="0"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A_文本框 2">
            <a:extLst>
              <a:ext uri="{FF2B5EF4-FFF2-40B4-BE49-F238E27FC236}">
                <a16:creationId xmlns:a16="http://schemas.microsoft.com/office/drawing/2014/main" id="{901CF9B8-0EC2-C08B-8714-AA34CF32730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66240" y="159519"/>
            <a:ext cx="5569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亞洲大學經營管理學系</a:t>
            </a:r>
            <a:endParaRPr lang="en-US" altLang="zh-TW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華康特粗明體" panose="02010609000101010101" pitchFamily="49" charset="-120"/>
            </a:endParaRPr>
          </a:p>
          <a:p>
            <a:pPr algn="ctr"/>
            <a:r>
              <a:rPr lang="zh-TW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實務學習心得報告</a:t>
            </a:r>
            <a:endParaRPr lang="zh-CN" alt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繁综艺" pitchFamily="2" charset="-122"/>
            </a:endParaRPr>
          </a:p>
        </p:txBody>
      </p:sp>
      <p:sp>
        <p:nvSpPr>
          <p:cNvPr id="10" name="PA_文本框 2">
            <a:extLst>
              <a:ext uri="{FF2B5EF4-FFF2-40B4-BE49-F238E27FC236}">
                <a16:creationId xmlns:a16="http://schemas.microsoft.com/office/drawing/2014/main" id="{40D02AF4-9A89-76DB-1862-E3FF35B04B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640494" y="1449431"/>
            <a:ext cx="3944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班級</a:t>
            </a:r>
            <a:r>
              <a:rPr lang="en-US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:</a:t>
            </a:r>
          </a:p>
          <a:p>
            <a:r>
              <a:rPr lang="zh-TW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學號</a:t>
            </a:r>
            <a:r>
              <a:rPr lang="en-US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:</a:t>
            </a:r>
          </a:p>
          <a:p>
            <a:r>
              <a:rPr lang="zh-TW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姓名</a:t>
            </a:r>
            <a:r>
              <a:rPr lang="en-US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:</a:t>
            </a:r>
          </a:p>
          <a:p>
            <a:r>
              <a:rPr lang="zh-TW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實習企業</a:t>
            </a:r>
            <a:r>
              <a:rPr lang="en-US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:</a:t>
            </a:r>
          </a:p>
          <a:p>
            <a:r>
              <a:rPr lang="zh-TW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指導老師</a:t>
            </a:r>
            <a:r>
              <a:rPr lang="en-US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華康特粗明體" panose="02010609000101010101" pitchFamily="49" charset="-120"/>
              </a:rPr>
              <a:t>:</a:t>
            </a:r>
            <a:endParaRPr lang="zh-CN" altLang="en-US" sz="2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繁综艺" pitchFamily="2" charset="-122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4BBC4A4-E824-45F6-AD33-553F123DD598}"/>
              </a:ext>
            </a:extLst>
          </p:cNvPr>
          <p:cNvSpPr txBox="1"/>
          <p:nvPr/>
        </p:nvSpPr>
        <p:spPr>
          <a:xfrm>
            <a:off x="6407118" y="3780215"/>
            <a:ext cx="4884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b="1">
                <a:solidFill>
                  <a:schemeClr val="bg1"/>
                </a:solidFill>
                <a:highlight>
                  <a:srgbClr val="FF0000"/>
                </a:highlight>
              </a:rPr>
              <a:t>重要</a:t>
            </a:r>
            <a:r>
              <a:rPr lang="en-US" altLang="zh-TW" sz="2400" b="1">
                <a:solidFill>
                  <a:schemeClr val="bg1"/>
                </a:solidFill>
                <a:highlight>
                  <a:srgbClr val="FF0000"/>
                </a:highlight>
              </a:rPr>
              <a:t>!!!</a:t>
            </a:r>
            <a:r>
              <a:rPr lang="zh-TW" altLang="en-US" sz="2400" b="1">
                <a:solidFill>
                  <a:schemeClr val="bg1"/>
                </a:solidFill>
                <a:highlight>
                  <a:srgbClr val="FF0000"/>
                </a:highlight>
              </a:rPr>
              <a:t>  </a:t>
            </a:r>
            <a:endParaRPr lang="en-US" altLang="zh-TW" sz="2400" b="1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lvl="0"/>
            <a:r>
              <a:rPr lang="zh-TW" altLang="zh-TW" sz="2400" b="1">
                <a:solidFill>
                  <a:schemeClr val="bg1"/>
                </a:solidFill>
                <a:highlight>
                  <a:srgbClr val="FF0000"/>
                </a:highlight>
              </a:rPr>
              <a:t>投影片的母片格式自由發揮。實習結案報告內容須包含下一頁目錄內容，寫完後須錄成影片方式上傳指定的雲端網址。</a:t>
            </a:r>
          </a:p>
        </p:txBody>
      </p:sp>
    </p:spTree>
    <p:extLst>
      <p:ext uri="{BB962C8B-B14F-4D97-AF65-F5344CB8AC3E}">
        <p14:creationId xmlns:p14="http://schemas.microsoft.com/office/powerpoint/2010/main" val="21082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一張含有 天空, 戶外, 雲, 樹狀 的圖片&#10;&#10;自動產生的描述">
            <a:extLst>
              <a:ext uri="{FF2B5EF4-FFF2-40B4-BE49-F238E27FC236}">
                <a16:creationId xmlns:a16="http://schemas.microsoft.com/office/drawing/2014/main" id="{C6907F7F-6D1F-B156-D9D8-D20286BC9E6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91754" cy="6858000"/>
          </a:xfrm>
          <a:prstGeom prst="rect">
            <a:avLst/>
          </a:prstGeom>
        </p:spPr>
      </p:pic>
      <p:sp>
        <p:nvSpPr>
          <p:cNvPr id="14" name="PA_矩形 13">
            <a:extLst>
              <a:ext uri="{FF2B5EF4-FFF2-40B4-BE49-F238E27FC236}">
                <a16:creationId xmlns:a16="http://schemas.microsoft.com/office/drawing/2014/main" id="{E8FF3F78-0643-44B7-BC5A-5BB3F97408F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6388" y="198828"/>
            <a:ext cx="6120000" cy="4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25"/>
            <a:r>
              <a:rPr lang="en-US" altLang="zh-CN" sz="2133" dirty="0">
                <a:solidFill>
                  <a:prstClr val="white"/>
                </a:solidFill>
                <a:latin typeface="微软雅黑"/>
                <a:ea typeface="微软雅黑"/>
              </a:rPr>
              <a:t> </a:t>
            </a:r>
            <a:endParaRPr lang="zh-CN" altLang="en-US" sz="2133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3" name="PA_矩形 12">
            <a:extLst>
              <a:ext uri="{FF2B5EF4-FFF2-40B4-BE49-F238E27FC236}">
                <a16:creationId xmlns:a16="http://schemas.microsoft.com/office/drawing/2014/main" id="{3A6ED167-DB27-4DE8-AD6A-4CB7A48581A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299722">
            <a:off x="10706066" y="2096713"/>
            <a:ext cx="2076248" cy="207624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3825"/>
            <a:endParaRPr lang="zh-CN" altLang="en-US" sz="1345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" name="PA_TextPlaceholder 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994400" y="2879174"/>
            <a:ext cx="6108700" cy="1011495"/>
          </a:xfrm>
        </p:spPr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CONTENT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PA_TextPlaceholder 2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519626" y="147966"/>
            <a:ext cx="656657" cy="523220"/>
          </a:xfrm>
        </p:spPr>
        <p:txBody>
          <a:bodyPr/>
          <a:lstStyle/>
          <a:p>
            <a:r>
              <a:rPr lang="en-US" altLang="zh-CN" sz="2800" dirty="0"/>
              <a:t>①</a:t>
            </a:r>
            <a:endParaRPr lang="zh-CN" altLang="en-US" sz="2800" dirty="0"/>
          </a:p>
        </p:txBody>
      </p:sp>
      <p:sp>
        <p:nvSpPr>
          <p:cNvPr id="4" name="PA_TextPlaceholder 3"/>
          <p:cNvSpPr>
            <a:spLocks noGrp="1"/>
          </p:cNvSpPr>
          <p:nvPr>
            <p:ph type="body" sz="quarter" idx="12"/>
            <p:custDataLst>
              <p:tags r:id="rId5"/>
            </p:custDataLst>
          </p:nvPr>
        </p:nvSpPr>
        <p:spPr>
          <a:xfrm>
            <a:off x="1270183" y="207053"/>
            <a:ext cx="4245108" cy="461665"/>
          </a:xfrm>
        </p:spPr>
        <p:txBody>
          <a:bodyPr/>
          <a:lstStyle/>
          <a:p>
            <a:r>
              <a:rPr lang="zh-TW" altLang="en-US" sz="2400" b="1" dirty="0"/>
              <a:t>實習公司簡介</a:t>
            </a:r>
            <a:endParaRPr lang="zh-CN" altLang="en-US" sz="2400" b="1" dirty="0"/>
          </a:p>
        </p:txBody>
      </p:sp>
      <p:sp>
        <p:nvSpPr>
          <p:cNvPr id="12" name="PA_矩形 11">
            <a:extLst>
              <a:ext uri="{FF2B5EF4-FFF2-40B4-BE49-F238E27FC236}">
                <a16:creationId xmlns:a16="http://schemas.microsoft.com/office/drawing/2014/main" id="{5AB53487-4979-4C1B-A5EF-33BBC000967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2299722">
            <a:off x="7023484" y="1338143"/>
            <a:ext cx="4050532" cy="40505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3825"/>
            <a:endParaRPr lang="zh-CN" altLang="en-US" sz="1345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1" name="PA_矩形 13">
            <a:extLst>
              <a:ext uri="{FF2B5EF4-FFF2-40B4-BE49-F238E27FC236}">
                <a16:creationId xmlns:a16="http://schemas.microsoft.com/office/drawing/2014/main" id="{4E18AA61-664E-74F3-A9FF-8B5EEBBAE98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-6388" y="842133"/>
            <a:ext cx="6120000" cy="4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25"/>
            <a:r>
              <a:rPr lang="en-US" altLang="zh-CN" sz="2133" dirty="0">
                <a:solidFill>
                  <a:prstClr val="white"/>
                </a:solidFill>
                <a:latin typeface="微软雅黑"/>
                <a:ea typeface="微软雅黑"/>
              </a:rPr>
              <a:t> </a:t>
            </a:r>
            <a:endParaRPr lang="zh-CN" altLang="en-US" sz="2133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9" name="PA_TextPlaceholder 2">
            <a:extLst>
              <a:ext uri="{FF2B5EF4-FFF2-40B4-BE49-F238E27FC236}">
                <a16:creationId xmlns:a16="http://schemas.microsoft.com/office/drawing/2014/main" id="{B0C35BCE-ADDC-455C-2BAC-97097C71B16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17262" y="799377"/>
            <a:ext cx="6566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②</a:t>
            </a:r>
          </a:p>
        </p:txBody>
      </p:sp>
      <p:sp>
        <p:nvSpPr>
          <p:cNvPr id="40" name="PA_TextPlaceholder 3">
            <a:extLst>
              <a:ext uri="{FF2B5EF4-FFF2-40B4-BE49-F238E27FC236}">
                <a16:creationId xmlns:a16="http://schemas.microsoft.com/office/drawing/2014/main" id="{69CA406C-4E00-E69C-6F76-029CB3AFCD5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250507" y="865401"/>
            <a:ext cx="424510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/>
              <a:t>公司主要產品</a:t>
            </a:r>
            <a:endParaRPr lang="zh-CN" altLang="en-US" sz="2400" b="1" dirty="0"/>
          </a:p>
        </p:txBody>
      </p:sp>
      <p:sp>
        <p:nvSpPr>
          <p:cNvPr id="41" name="PA_矩形 13">
            <a:extLst>
              <a:ext uri="{FF2B5EF4-FFF2-40B4-BE49-F238E27FC236}">
                <a16:creationId xmlns:a16="http://schemas.microsoft.com/office/drawing/2014/main" id="{F310E096-83E5-B80D-5B75-F146DDECD83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-24000" y="1484396"/>
            <a:ext cx="6120000" cy="4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25"/>
            <a:r>
              <a:rPr lang="en-US" altLang="zh-CN" sz="2133" dirty="0">
                <a:solidFill>
                  <a:prstClr val="white"/>
                </a:solidFill>
                <a:latin typeface="微软雅黑"/>
                <a:ea typeface="微软雅黑"/>
              </a:rPr>
              <a:t> </a:t>
            </a:r>
            <a:endParaRPr lang="zh-CN" altLang="en-US" sz="2133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2" name="PA_TextPlaceholder 2">
            <a:extLst>
              <a:ext uri="{FF2B5EF4-FFF2-40B4-BE49-F238E27FC236}">
                <a16:creationId xmlns:a16="http://schemas.microsoft.com/office/drawing/2014/main" id="{C022358F-708F-CAE6-36AB-5A0F8DBB08A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23645" y="1430733"/>
            <a:ext cx="6566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③</a:t>
            </a:r>
          </a:p>
        </p:txBody>
      </p:sp>
      <p:sp>
        <p:nvSpPr>
          <p:cNvPr id="43" name="PA_TextPlaceholder 3">
            <a:extLst>
              <a:ext uri="{FF2B5EF4-FFF2-40B4-BE49-F238E27FC236}">
                <a16:creationId xmlns:a16="http://schemas.microsoft.com/office/drawing/2014/main" id="{6CB4DACE-943D-32DB-929E-AE119379B034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250507" y="1491427"/>
            <a:ext cx="424510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/>
              <a:t>實習職業介紹</a:t>
            </a:r>
            <a:endParaRPr lang="zh-CN" altLang="en-US" sz="2400" b="1" dirty="0"/>
          </a:p>
        </p:txBody>
      </p:sp>
      <p:sp>
        <p:nvSpPr>
          <p:cNvPr id="44" name="PA_矩形 13">
            <a:extLst>
              <a:ext uri="{FF2B5EF4-FFF2-40B4-BE49-F238E27FC236}">
                <a16:creationId xmlns:a16="http://schemas.microsoft.com/office/drawing/2014/main" id="{B2F6B297-C25E-B797-CDB0-DFE129DA615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6388" y="2129086"/>
            <a:ext cx="6120000" cy="4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25"/>
            <a:r>
              <a:rPr lang="en-US" altLang="zh-CN" sz="2133" dirty="0">
                <a:solidFill>
                  <a:prstClr val="white"/>
                </a:solidFill>
                <a:latin typeface="微软雅黑"/>
                <a:ea typeface="微软雅黑"/>
              </a:rPr>
              <a:t> </a:t>
            </a:r>
            <a:endParaRPr lang="zh-CN" altLang="en-US" sz="2133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7" name="PA_矩形 13">
            <a:extLst>
              <a:ext uri="{FF2B5EF4-FFF2-40B4-BE49-F238E27FC236}">
                <a16:creationId xmlns:a16="http://schemas.microsoft.com/office/drawing/2014/main" id="{80D3E45F-7482-D577-591F-025BB757F81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-31911" y="2806667"/>
            <a:ext cx="6120000" cy="4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25"/>
            <a:r>
              <a:rPr lang="en-US" altLang="zh-CN" sz="2133" dirty="0">
                <a:solidFill>
                  <a:prstClr val="white"/>
                </a:solidFill>
                <a:latin typeface="微软雅黑"/>
                <a:ea typeface="微软雅黑"/>
              </a:rPr>
              <a:t> </a:t>
            </a:r>
            <a:endParaRPr lang="zh-CN" altLang="en-US" sz="2133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5" name="PA_TextPlaceholder 2">
            <a:extLst>
              <a:ext uri="{FF2B5EF4-FFF2-40B4-BE49-F238E27FC236}">
                <a16:creationId xmlns:a16="http://schemas.microsoft.com/office/drawing/2014/main" id="{44F82AEC-C0E9-8DD1-4F5E-55D9FAAA08E3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523645" y="2094268"/>
            <a:ext cx="6566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④</a:t>
            </a:r>
          </a:p>
        </p:txBody>
      </p:sp>
      <p:sp>
        <p:nvSpPr>
          <p:cNvPr id="46" name="PA_TextPlaceholder 3">
            <a:extLst>
              <a:ext uri="{FF2B5EF4-FFF2-40B4-BE49-F238E27FC236}">
                <a16:creationId xmlns:a16="http://schemas.microsoft.com/office/drawing/2014/main" id="{5A15D672-2ACE-CB1E-B8E1-4DBAA31D7E2B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245252" y="2830370"/>
            <a:ext cx="471144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/>
              <a:t>實習工作內容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含照至少</a:t>
            </a:r>
            <a:r>
              <a:rPr lang="en-US" altLang="zh-TW" sz="2400" b="1" dirty="0"/>
              <a:t>5</a:t>
            </a:r>
            <a:r>
              <a:rPr lang="zh-TW" altLang="en-US" sz="2400" b="1" dirty="0"/>
              <a:t>頁</a:t>
            </a:r>
            <a:r>
              <a:rPr lang="en-US" altLang="zh-TW" sz="2400" b="1" dirty="0"/>
              <a:t>)</a:t>
            </a:r>
            <a:endParaRPr lang="zh-CN" altLang="en-US" sz="2400" b="1" dirty="0"/>
          </a:p>
        </p:txBody>
      </p:sp>
      <p:sp>
        <p:nvSpPr>
          <p:cNvPr id="59" name="PA_矩形 13">
            <a:extLst>
              <a:ext uri="{FF2B5EF4-FFF2-40B4-BE49-F238E27FC236}">
                <a16:creationId xmlns:a16="http://schemas.microsoft.com/office/drawing/2014/main" id="{A6F64B8B-BC75-69F2-64F5-4CDE5186C39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-24000" y="5476127"/>
            <a:ext cx="6120000" cy="4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defTabSz="243825"/>
            <a:r>
              <a:rPr lang="en-US" altLang="zh-CN" sz="2133" dirty="0">
                <a:solidFill>
                  <a:prstClr val="white"/>
                </a:solidFill>
                <a:latin typeface="微软雅黑"/>
                <a:ea typeface="微软雅黑"/>
              </a:rPr>
              <a:t> </a:t>
            </a:r>
            <a:endParaRPr lang="zh-CN" altLang="en-US" sz="2133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0" name="PA_矩形 13">
            <a:extLst>
              <a:ext uri="{FF2B5EF4-FFF2-40B4-BE49-F238E27FC236}">
                <a16:creationId xmlns:a16="http://schemas.microsoft.com/office/drawing/2014/main" id="{521F0431-D06C-BDCA-2321-F8F2BEC7F7C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-24000" y="3476765"/>
            <a:ext cx="6120000" cy="4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25"/>
            <a:r>
              <a:rPr lang="en-US" altLang="zh-CN" sz="2133" dirty="0">
                <a:solidFill>
                  <a:prstClr val="white"/>
                </a:solidFill>
                <a:latin typeface="微软雅黑"/>
                <a:ea typeface="微软雅黑"/>
              </a:rPr>
              <a:t> </a:t>
            </a:r>
            <a:endParaRPr lang="zh-CN" altLang="en-US" sz="2133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8" name="PA_TextPlaceholder 2">
            <a:extLst>
              <a:ext uri="{FF2B5EF4-FFF2-40B4-BE49-F238E27FC236}">
                <a16:creationId xmlns:a16="http://schemas.microsoft.com/office/drawing/2014/main" id="{D875467A-48E3-A86A-F1C4-C8DE263D82A5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27495" y="2763005"/>
            <a:ext cx="6566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⑤</a:t>
            </a:r>
          </a:p>
        </p:txBody>
      </p:sp>
      <p:sp>
        <p:nvSpPr>
          <p:cNvPr id="49" name="PA_TextPlaceholder 3">
            <a:extLst>
              <a:ext uri="{FF2B5EF4-FFF2-40B4-BE49-F238E27FC236}">
                <a16:creationId xmlns:a16="http://schemas.microsoft.com/office/drawing/2014/main" id="{84E3504E-FF1D-1724-059A-C71AF4F04D45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1245252" y="3488932"/>
            <a:ext cx="424510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/>
              <a:t>實務學習的技能或知識</a:t>
            </a:r>
            <a:endParaRPr lang="zh-CN" altLang="en-US" sz="2400" b="1" dirty="0"/>
          </a:p>
        </p:txBody>
      </p:sp>
      <p:sp>
        <p:nvSpPr>
          <p:cNvPr id="65" name="PA_矩形 13">
            <a:extLst>
              <a:ext uri="{FF2B5EF4-FFF2-40B4-BE49-F238E27FC236}">
                <a16:creationId xmlns:a16="http://schemas.microsoft.com/office/drawing/2014/main" id="{3381107C-CB7C-3A24-3DCE-B2D9DF16A8A2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6134954"/>
            <a:ext cx="6120000" cy="4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defTabSz="243825"/>
            <a:r>
              <a:rPr lang="en-US" altLang="zh-CN" sz="2133" dirty="0">
                <a:solidFill>
                  <a:prstClr val="white"/>
                </a:solidFill>
                <a:latin typeface="微软雅黑"/>
                <a:ea typeface="微软雅黑"/>
              </a:rPr>
              <a:t> </a:t>
            </a:r>
            <a:endParaRPr lang="zh-CN" altLang="en-US" sz="2133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3" name="PA_矩形 13">
            <a:extLst>
              <a:ext uri="{FF2B5EF4-FFF2-40B4-BE49-F238E27FC236}">
                <a16:creationId xmlns:a16="http://schemas.microsoft.com/office/drawing/2014/main" id="{BDD7AF02-4145-E659-3160-2E4C3D102653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0" y="4094254"/>
            <a:ext cx="6120000" cy="4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25"/>
            <a:r>
              <a:rPr lang="en-US" altLang="zh-CN" sz="2133" dirty="0">
                <a:solidFill>
                  <a:prstClr val="white"/>
                </a:solidFill>
                <a:latin typeface="微软雅黑"/>
                <a:ea typeface="微软雅黑"/>
              </a:rPr>
              <a:t> </a:t>
            </a:r>
            <a:endParaRPr lang="zh-CN" altLang="en-US" sz="2133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1" name="PA_TextPlaceholder 2">
            <a:extLst>
              <a:ext uri="{FF2B5EF4-FFF2-40B4-BE49-F238E27FC236}">
                <a16:creationId xmlns:a16="http://schemas.microsoft.com/office/drawing/2014/main" id="{4F848706-A084-3FF0-5EA9-6BDBFD6BFD93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520186" y="3431635"/>
            <a:ext cx="6566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⑥</a:t>
            </a:r>
          </a:p>
        </p:txBody>
      </p:sp>
      <p:sp>
        <p:nvSpPr>
          <p:cNvPr id="52" name="PA_TextPlaceholder 3">
            <a:extLst>
              <a:ext uri="{FF2B5EF4-FFF2-40B4-BE49-F238E27FC236}">
                <a16:creationId xmlns:a16="http://schemas.microsoft.com/office/drawing/2014/main" id="{027E8C72-2F23-88B4-3364-208736914083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1276566" y="4111959"/>
            <a:ext cx="424510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/>
              <a:t>實習薪資與福利</a:t>
            </a:r>
            <a:endParaRPr lang="zh-CN" altLang="en-US" sz="2400" b="1" dirty="0"/>
          </a:p>
        </p:txBody>
      </p:sp>
      <p:sp>
        <p:nvSpPr>
          <p:cNvPr id="56" name="PA_矩形 13">
            <a:extLst>
              <a:ext uri="{FF2B5EF4-FFF2-40B4-BE49-F238E27FC236}">
                <a16:creationId xmlns:a16="http://schemas.microsoft.com/office/drawing/2014/main" id="{7793EA07-8314-411B-53FF-CB3428EF5279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-6388" y="4806029"/>
            <a:ext cx="6120000" cy="4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25"/>
            <a:r>
              <a:rPr lang="en-US" altLang="zh-CN" sz="2133" dirty="0">
                <a:solidFill>
                  <a:prstClr val="white"/>
                </a:solidFill>
                <a:latin typeface="微软雅黑"/>
                <a:ea typeface="微软雅黑"/>
              </a:rPr>
              <a:t> </a:t>
            </a:r>
            <a:endParaRPr lang="zh-CN" altLang="en-US" sz="2133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4" name="PA_TextPlaceholder 2">
            <a:extLst>
              <a:ext uri="{FF2B5EF4-FFF2-40B4-BE49-F238E27FC236}">
                <a16:creationId xmlns:a16="http://schemas.microsoft.com/office/drawing/2014/main" id="{7B8C0653-13AD-3ABC-12AB-CC68C6BCA9C9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517262" y="4057034"/>
            <a:ext cx="6566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⑦</a:t>
            </a:r>
          </a:p>
        </p:txBody>
      </p:sp>
      <p:sp>
        <p:nvSpPr>
          <p:cNvPr id="55" name="PA_TextPlaceholder 3">
            <a:extLst>
              <a:ext uri="{FF2B5EF4-FFF2-40B4-BE49-F238E27FC236}">
                <a16:creationId xmlns:a16="http://schemas.microsoft.com/office/drawing/2014/main" id="{FA6ACD6D-7740-FF2E-3EB3-071170255B7D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1276566" y="4818196"/>
            <a:ext cx="424510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/>
              <a:t>實習生活點滴</a:t>
            </a:r>
            <a:endParaRPr lang="zh-CN" altLang="en-US" sz="2400" b="1" dirty="0"/>
          </a:p>
        </p:txBody>
      </p:sp>
      <p:sp>
        <p:nvSpPr>
          <p:cNvPr id="57" name="PA_TextPlaceholder 2">
            <a:extLst>
              <a:ext uri="{FF2B5EF4-FFF2-40B4-BE49-F238E27FC236}">
                <a16:creationId xmlns:a16="http://schemas.microsoft.com/office/drawing/2014/main" id="{EECA8160-039B-17FB-A95C-32ED38241C0B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523645" y="4783839"/>
            <a:ext cx="6566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⑧</a:t>
            </a:r>
          </a:p>
        </p:txBody>
      </p:sp>
      <p:sp>
        <p:nvSpPr>
          <p:cNvPr id="58" name="PA_TextPlaceholder 3">
            <a:extLst>
              <a:ext uri="{FF2B5EF4-FFF2-40B4-BE49-F238E27FC236}">
                <a16:creationId xmlns:a16="http://schemas.microsoft.com/office/drawing/2014/main" id="{21AF20F0-605B-F7AE-FC10-3AD42D69CC91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1264286" y="5491220"/>
            <a:ext cx="424510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/>
              <a:t>遇到困難與解決方式</a:t>
            </a:r>
            <a:endParaRPr lang="zh-CN" altLang="en-US" sz="2400" b="1" dirty="0"/>
          </a:p>
        </p:txBody>
      </p:sp>
      <p:sp>
        <p:nvSpPr>
          <p:cNvPr id="60" name="PA_TextPlaceholder 2">
            <a:extLst>
              <a:ext uri="{FF2B5EF4-FFF2-40B4-BE49-F238E27FC236}">
                <a16:creationId xmlns:a16="http://schemas.microsoft.com/office/drawing/2014/main" id="{E345D3BF-9668-AA8B-A396-CA5E500E0E8A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517262" y="6115404"/>
            <a:ext cx="6566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⑩</a:t>
            </a:r>
          </a:p>
        </p:txBody>
      </p:sp>
      <p:sp>
        <p:nvSpPr>
          <p:cNvPr id="61" name="PA_TextPlaceholder 3">
            <a:extLst>
              <a:ext uri="{FF2B5EF4-FFF2-40B4-BE49-F238E27FC236}">
                <a16:creationId xmlns:a16="http://schemas.microsoft.com/office/drawing/2014/main" id="{0ECFC39E-41BA-0968-ACF5-3167BC685C78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1264286" y="6146225"/>
            <a:ext cx="424510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/>
              <a:t>實習心得感想</a:t>
            </a:r>
            <a:endParaRPr lang="zh-CN" altLang="en-US" sz="2400" b="1" dirty="0"/>
          </a:p>
        </p:txBody>
      </p:sp>
      <p:sp>
        <p:nvSpPr>
          <p:cNvPr id="64" name="流程圖: 延遲 63">
            <a:extLst>
              <a:ext uri="{FF2B5EF4-FFF2-40B4-BE49-F238E27FC236}">
                <a16:creationId xmlns:a16="http://schemas.microsoft.com/office/drawing/2014/main" id="{5819E45D-2FD8-12EA-ADAD-4000A3FF59D5}"/>
              </a:ext>
            </a:extLst>
          </p:cNvPr>
          <p:cNvSpPr/>
          <p:nvPr/>
        </p:nvSpPr>
        <p:spPr>
          <a:xfrm>
            <a:off x="5898140" y="207086"/>
            <a:ext cx="534090" cy="513790"/>
          </a:xfrm>
          <a:prstGeom prst="flowChartDelay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2"/>
          </a:p>
        </p:txBody>
      </p:sp>
      <p:sp>
        <p:nvSpPr>
          <p:cNvPr id="86" name="PA_TextPlaceholder 3">
            <a:extLst>
              <a:ext uri="{FF2B5EF4-FFF2-40B4-BE49-F238E27FC236}">
                <a16:creationId xmlns:a16="http://schemas.microsoft.com/office/drawing/2014/main" id="{38C82733-D405-2C19-073E-9429F00CF6B0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1250507" y="2151728"/>
            <a:ext cx="424510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/>
              <a:t>職前培訓</a:t>
            </a:r>
            <a:endParaRPr lang="zh-CN" altLang="en-US" sz="2400" b="1" dirty="0"/>
          </a:p>
        </p:txBody>
      </p:sp>
      <p:sp>
        <p:nvSpPr>
          <p:cNvPr id="87" name="PA_TextPlaceholder 2">
            <a:extLst>
              <a:ext uri="{FF2B5EF4-FFF2-40B4-BE49-F238E27FC236}">
                <a16:creationId xmlns:a16="http://schemas.microsoft.com/office/drawing/2014/main" id="{31DB65D0-B0EC-04DD-DAFA-6752EC6089DA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523645" y="5451881"/>
            <a:ext cx="6566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0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58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72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7869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01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65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312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460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607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756" indent="-227574" algn="l" defTabSz="910295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⑨</a:t>
            </a:r>
          </a:p>
        </p:txBody>
      </p:sp>
      <p:sp>
        <p:nvSpPr>
          <p:cNvPr id="88" name="流程圖: 延遲 87">
            <a:extLst>
              <a:ext uri="{FF2B5EF4-FFF2-40B4-BE49-F238E27FC236}">
                <a16:creationId xmlns:a16="http://schemas.microsoft.com/office/drawing/2014/main" id="{5D786141-BA65-37BD-3671-7278486E3FDD}"/>
              </a:ext>
            </a:extLst>
          </p:cNvPr>
          <p:cNvSpPr/>
          <p:nvPr/>
        </p:nvSpPr>
        <p:spPr>
          <a:xfrm>
            <a:off x="5878992" y="828238"/>
            <a:ext cx="534090" cy="513790"/>
          </a:xfrm>
          <a:prstGeom prst="flowChartDelay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2"/>
          </a:p>
        </p:txBody>
      </p:sp>
      <p:sp>
        <p:nvSpPr>
          <p:cNvPr id="89" name="流程圖: 延遲 88">
            <a:extLst>
              <a:ext uri="{FF2B5EF4-FFF2-40B4-BE49-F238E27FC236}">
                <a16:creationId xmlns:a16="http://schemas.microsoft.com/office/drawing/2014/main" id="{F7F2BF4F-4261-95EF-2C5D-7A01B9A9E693}"/>
              </a:ext>
            </a:extLst>
          </p:cNvPr>
          <p:cNvSpPr/>
          <p:nvPr/>
        </p:nvSpPr>
        <p:spPr>
          <a:xfrm>
            <a:off x="5889571" y="1468194"/>
            <a:ext cx="534090" cy="513790"/>
          </a:xfrm>
          <a:prstGeom prst="flowChartDelay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2"/>
          </a:p>
        </p:txBody>
      </p:sp>
      <p:sp>
        <p:nvSpPr>
          <p:cNvPr id="90" name="流程圖: 延遲 89">
            <a:extLst>
              <a:ext uri="{FF2B5EF4-FFF2-40B4-BE49-F238E27FC236}">
                <a16:creationId xmlns:a16="http://schemas.microsoft.com/office/drawing/2014/main" id="{6A187CAB-F885-6BD8-040B-E6D64AD4D91A}"/>
              </a:ext>
            </a:extLst>
          </p:cNvPr>
          <p:cNvSpPr/>
          <p:nvPr/>
        </p:nvSpPr>
        <p:spPr>
          <a:xfrm>
            <a:off x="5903183" y="2108775"/>
            <a:ext cx="534090" cy="513790"/>
          </a:xfrm>
          <a:prstGeom prst="flowChartDelay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2"/>
          </a:p>
        </p:txBody>
      </p:sp>
      <p:sp>
        <p:nvSpPr>
          <p:cNvPr id="91" name="流程圖: 延遲 90">
            <a:extLst>
              <a:ext uri="{FF2B5EF4-FFF2-40B4-BE49-F238E27FC236}">
                <a16:creationId xmlns:a16="http://schemas.microsoft.com/office/drawing/2014/main" id="{CBC229A8-1154-94D5-ACB4-021749505B61}"/>
              </a:ext>
            </a:extLst>
          </p:cNvPr>
          <p:cNvSpPr/>
          <p:nvPr/>
        </p:nvSpPr>
        <p:spPr>
          <a:xfrm>
            <a:off x="5893321" y="2796215"/>
            <a:ext cx="534090" cy="513790"/>
          </a:xfrm>
          <a:prstGeom prst="flowChartDelay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2"/>
          </a:p>
        </p:txBody>
      </p:sp>
      <p:sp>
        <p:nvSpPr>
          <p:cNvPr id="92" name="流程圖: 延遲 91">
            <a:extLst>
              <a:ext uri="{FF2B5EF4-FFF2-40B4-BE49-F238E27FC236}">
                <a16:creationId xmlns:a16="http://schemas.microsoft.com/office/drawing/2014/main" id="{7DCAC1C4-9531-E2B8-5C5E-05539E0B574B}"/>
              </a:ext>
            </a:extLst>
          </p:cNvPr>
          <p:cNvSpPr/>
          <p:nvPr/>
        </p:nvSpPr>
        <p:spPr>
          <a:xfrm>
            <a:off x="5893321" y="3464862"/>
            <a:ext cx="534090" cy="513790"/>
          </a:xfrm>
          <a:prstGeom prst="flowChartDelay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2"/>
          </a:p>
        </p:txBody>
      </p:sp>
      <p:sp>
        <p:nvSpPr>
          <p:cNvPr id="93" name="流程圖: 延遲 92">
            <a:extLst>
              <a:ext uri="{FF2B5EF4-FFF2-40B4-BE49-F238E27FC236}">
                <a16:creationId xmlns:a16="http://schemas.microsoft.com/office/drawing/2014/main" id="{7A7A56D8-9718-2E6E-897B-709DAF3CD2D9}"/>
              </a:ext>
            </a:extLst>
          </p:cNvPr>
          <p:cNvSpPr/>
          <p:nvPr/>
        </p:nvSpPr>
        <p:spPr>
          <a:xfrm>
            <a:off x="5881766" y="4079235"/>
            <a:ext cx="534090" cy="513790"/>
          </a:xfrm>
          <a:prstGeom prst="flowChartDelay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2"/>
          </a:p>
        </p:txBody>
      </p:sp>
      <p:sp>
        <p:nvSpPr>
          <p:cNvPr id="94" name="流程圖: 延遲 93">
            <a:extLst>
              <a:ext uri="{FF2B5EF4-FFF2-40B4-BE49-F238E27FC236}">
                <a16:creationId xmlns:a16="http://schemas.microsoft.com/office/drawing/2014/main" id="{A68BAD83-16DF-C606-219C-B9934FF752CD}"/>
              </a:ext>
            </a:extLst>
          </p:cNvPr>
          <p:cNvSpPr/>
          <p:nvPr/>
        </p:nvSpPr>
        <p:spPr>
          <a:xfrm>
            <a:off x="5878992" y="4805397"/>
            <a:ext cx="534090" cy="513790"/>
          </a:xfrm>
          <a:prstGeom prst="flowChartDelay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2"/>
          </a:p>
        </p:txBody>
      </p:sp>
      <p:sp>
        <p:nvSpPr>
          <p:cNvPr id="95" name="流程圖: 延遲 94">
            <a:extLst>
              <a:ext uri="{FF2B5EF4-FFF2-40B4-BE49-F238E27FC236}">
                <a16:creationId xmlns:a16="http://schemas.microsoft.com/office/drawing/2014/main" id="{2708095B-C04C-E7FA-A7C0-9C1DE36DBC7F}"/>
              </a:ext>
            </a:extLst>
          </p:cNvPr>
          <p:cNvSpPr/>
          <p:nvPr/>
        </p:nvSpPr>
        <p:spPr>
          <a:xfrm>
            <a:off x="5889571" y="5483070"/>
            <a:ext cx="534090" cy="513790"/>
          </a:xfrm>
          <a:prstGeom prst="flowChartDelay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2"/>
          </a:p>
        </p:txBody>
      </p:sp>
      <p:sp>
        <p:nvSpPr>
          <p:cNvPr id="96" name="流程圖: 延遲 95">
            <a:extLst>
              <a:ext uri="{FF2B5EF4-FFF2-40B4-BE49-F238E27FC236}">
                <a16:creationId xmlns:a16="http://schemas.microsoft.com/office/drawing/2014/main" id="{E553A5E7-928D-C976-0EBD-248D86812890}"/>
              </a:ext>
            </a:extLst>
          </p:cNvPr>
          <p:cNvSpPr/>
          <p:nvPr/>
        </p:nvSpPr>
        <p:spPr>
          <a:xfrm>
            <a:off x="5880995" y="6132408"/>
            <a:ext cx="534090" cy="513790"/>
          </a:xfrm>
          <a:prstGeom prst="flowChartDelay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2"/>
          </a:p>
        </p:txBody>
      </p:sp>
    </p:spTree>
    <p:extLst>
      <p:ext uri="{BB962C8B-B14F-4D97-AF65-F5344CB8AC3E}">
        <p14:creationId xmlns:p14="http://schemas.microsoft.com/office/powerpoint/2010/main" val="2667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 build="p"/>
      <p:bldP spid="3" grpId="0" build="p"/>
      <p:bldP spid="4" grpId="0" build="p"/>
      <p:bldP spid="12" grpId="0" animBg="1"/>
      <p:bldP spid="31" grpId="0" animBg="1"/>
      <p:bldP spid="39" grpId="0" build="p"/>
      <p:bldP spid="40" grpId="0" build="p"/>
      <p:bldP spid="41" grpId="0" animBg="1"/>
      <p:bldP spid="42" grpId="0" build="p"/>
      <p:bldP spid="43" grpId="0" build="p"/>
      <p:bldP spid="44" grpId="0" animBg="1"/>
      <p:bldP spid="47" grpId="0" animBg="1"/>
      <p:bldP spid="45" grpId="0" build="p"/>
      <p:bldP spid="46" grpId="0" build="p"/>
      <p:bldP spid="59" grpId="0" animBg="1"/>
      <p:bldP spid="50" grpId="0" animBg="1"/>
      <p:bldP spid="48" grpId="0" build="p"/>
      <p:bldP spid="49" grpId="0" build="p"/>
      <p:bldP spid="65" grpId="0" animBg="1"/>
      <p:bldP spid="53" grpId="0" animBg="1"/>
      <p:bldP spid="51" grpId="0" build="p"/>
      <p:bldP spid="52" grpId="0" build="p"/>
      <p:bldP spid="56" grpId="0" animBg="1"/>
      <p:bldP spid="54" grpId="0" build="p"/>
      <p:bldP spid="55" grpId="0" build="p"/>
      <p:bldP spid="57" grpId="0" build="p"/>
      <p:bldP spid="58" grpId="0" build="p"/>
      <p:bldP spid="60" grpId="0" build="p"/>
      <p:bldP spid="61" grpId="0" build="p"/>
      <p:bldP spid="86" grpId="0" build="p"/>
      <p:bldP spid="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>
                <a:alpha val="50000"/>
              </a:schemeClr>
            </a:gs>
            <a:gs pos="100000">
              <a:schemeClr val="tx1">
                <a:alpha val="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</a:spPr>
      <a:bodyPr rtlCol="0" anchor="ctr"/>
      <a:lstStyle>
        <a:defPPr algn="ctr">
          <a:defRPr sz="2522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130</Words>
  <Application>Microsoft Office PowerPoint</Application>
  <PresentationFormat>寬螢幕</PresentationFormat>
  <Paragraphs>42</Paragraphs>
  <Slides>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14" baseType="lpstr">
      <vt:lpstr>Aptos</vt:lpstr>
      <vt:lpstr>Aptos Display</vt:lpstr>
      <vt:lpstr>等线</vt:lpstr>
      <vt:lpstr>微软雅黑</vt:lpstr>
      <vt:lpstr>華康特粗明體</vt:lpstr>
      <vt:lpstr>微软繁综艺</vt:lpstr>
      <vt:lpstr>微軟正黑體</vt:lpstr>
      <vt:lpstr>新細明體</vt:lpstr>
      <vt:lpstr>Arial</vt:lpstr>
      <vt:lpstr>Impact</vt:lpstr>
      <vt:lpstr>Office 佈景主題</vt:lpstr>
      <vt:lpstr>Office 主题​​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Olson</dc:creator>
  <cp:lastModifiedBy>郭紀芳</cp:lastModifiedBy>
  <cp:revision>5</cp:revision>
  <dcterms:created xsi:type="dcterms:W3CDTF">2025-01-08T22:31:23Z</dcterms:created>
  <dcterms:modified xsi:type="dcterms:W3CDTF">2025-01-16T05:48:38Z</dcterms:modified>
</cp:coreProperties>
</file>